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71" r:id="rId2"/>
    <p:sldId id="273" r:id="rId3"/>
    <p:sldId id="274" r:id="rId4"/>
    <p:sldId id="275" r:id="rId5"/>
    <p:sldId id="276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9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6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4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6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1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3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8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3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25" r:id="rId8"/>
    <p:sldLayoutId id="2147483726" r:id="rId9"/>
    <p:sldLayoutId id="2147483727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15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26" name="Picture 17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27" name="Rectangle 1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Рисунок 3" descr="Изображение выглядит как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66423E06-6AA9-490A-92DB-41515DDE2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8" name="Rectangle 2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13157-3355-415C-8E15-A0E2640EA840}"/>
              </a:ext>
            </a:extLst>
          </p:cNvPr>
          <p:cNvSpPr txBox="1"/>
          <p:nvPr/>
        </p:nvSpPr>
        <p:spPr>
          <a:xfrm>
            <a:off x="838200" y="4876800"/>
            <a:ext cx="10003218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Человек</a:t>
            </a:r>
            <a:r>
              <a:rPr lang="en-US" sz="44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—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существо</a:t>
            </a:r>
            <a:r>
              <a:rPr lang="en-US" sz="44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биосоциальное</a:t>
            </a: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B43AE3-D7D0-4066-A8DE-B9B3601A2E47}"/>
              </a:ext>
            </a:extLst>
          </p:cNvPr>
          <p:cNvSpPr txBox="1"/>
          <p:nvPr/>
        </p:nvSpPr>
        <p:spPr>
          <a:xfrm>
            <a:off x="6553200" y="399684"/>
            <a:ext cx="4800600" cy="393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dirty="0">
                <a:solidFill>
                  <a:schemeClr val="tx2"/>
                </a:solidFill>
                <a:effectLst/>
              </a:rPr>
              <a:t>Люди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давно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ru-RU" dirty="0">
                <a:solidFill>
                  <a:schemeClr val="tx2"/>
                </a:solidFill>
                <a:effectLst/>
              </a:rPr>
              <a:t>начали </a:t>
            </a:r>
            <a:r>
              <a:rPr lang="en-US" dirty="0" err="1">
                <a:solidFill>
                  <a:schemeClr val="tx2"/>
                </a:solidFill>
                <a:effectLst/>
              </a:rPr>
              <a:t>задум</a:t>
            </a:r>
            <a:r>
              <a:rPr lang="ru-RU" dirty="0" err="1">
                <a:solidFill>
                  <a:schemeClr val="tx2"/>
                </a:solidFill>
                <a:effectLst/>
              </a:rPr>
              <a:t>ываться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над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вопросом</a:t>
            </a:r>
            <a:r>
              <a:rPr lang="en-US" dirty="0">
                <a:solidFill>
                  <a:schemeClr val="tx2"/>
                </a:solidFill>
                <a:effectLst/>
              </a:rPr>
              <a:t>, </a:t>
            </a:r>
            <a:r>
              <a:rPr lang="ru-RU" dirty="0">
                <a:solidFill>
                  <a:schemeClr val="tx2"/>
                </a:solidFill>
              </a:rPr>
              <a:t>что значит быть человеком, </a:t>
            </a:r>
            <a:r>
              <a:rPr lang="ru-RU" dirty="0">
                <a:solidFill>
                  <a:schemeClr val="tx2"/>
                </a:solidFill>
                <a:effectLst/>
              </a:rPr>
              <a:t>кто мы на самом деле и что из себя представляем</a:t>
            </a:r>
            <a:r>
              <a:rPr lang="en-US" dirty="0">
                <a:solidFill>
                  <a:schemeClr val="tx2"/>
                </a:solidFill>
                <a:effectLst/>
              </a:rPr>
              <a:t>.</a:t>
            </a:r>
            <a:endParaRPr lang="ru-RU" dirty="0">
              <a:solidFill>
                <a:schemeClr val="tx2"/>
              </a:solidFill>
              <a:effectLst/>
            </a:endParaRP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dirty="0">
                <a:solidFill>
                  <a:schemeClr val="tx2"/>
                </a:solidFill>
              </a:rPr>
              <a:t>Сегодня мы уже знаем ответ. Человек — это субъект общественно-исторического процесса, развития материальной и духовной культуры. Среди всех известных форм жизни лишь человек способен производить орудия труда, обладает членораздельной речью, сознанием и различными нравственными качествами.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5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13157-3355-415C-8E15-A0E2640EA840}"/>
              </a:ext>
            </a:extLst>
          </p:cNvPr>
          <p:cNvSpPr txBox="1"/>
          <p:nvPr/>
        </p:nvSpPr>
        <p:spPr>
          <a:xfrm>
            <a:off x="838200" y="586992"/>
            <a:ext cx="49530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Двойственная природа человека</a:t>
            </a:r>
            <a:endParaRPr lang="en-US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B43AE3-D7D0-4066-A8DE-B9B3601A2E47}"/>
              </a:ext>
            </a:extLst>
          </p:cNvPr>
          <p:cNvSpPr txBox="1"/>
          <p:nvPr/>
        </p:nvSpPr>
        <p:spPr>
          <a:xfrm>
            <a:off x="838200" y="2411653"/>
            <a:ext cx="4952681" cy="3728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lang="en-US" dirty="0" err="1">
                <a:solidFill>
                  <a:schemeClr val="tx2"/>
                </a:solidFill>
                <a:effectLst/>
              </a:rPr>
              <a:t>Однако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умение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производить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орудия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труда</a:t>
            </a:r>
            <a:r>
              <a:rPr lang="en-US" dirty="0">
                <a:solidFill>
                  <a:schemeClr val="tx2"/>
                </a:solidFill>
                <a:effectLst/>
              </a:rPr>
              <a:t>, </a:t>
            </a:r>
            <a:r>
              <a:rPr lang="en-US" dirty="0" err="1">
                <a:solidFill>
                  <a:schemeClr val="tx2"/>
                </a:solidFill>
                <a:effectLst/>
              </a:rPr>
              <a:t>мыслить</a:t>
            </a:r>
            <a:r>
              <a:rPr lang="en-US" dirty="0">
                <a:solidFill>
                  <a:schemeClr val="tx2"/>
                </a:solidFill>
                <a:effectLst/>
              </a:rPr>
              <a:t> и </a:t>
            </a:r>
            <a:r>
              <a:rPr lang="en-US" dirty="0" err="1">
                <a:solidFill>
                  <a:schemeClr val="tx2"/>
                </a:solidFill>
                <a:effectLst/>
              </a:rPr>
              <a:t>говорить</a:t>
            </a:r>
            <a:r>
              <a:rPr lang="en-US" dirty="0">
                <a:solidFill>
                  <a:schemeClr val="tx2"/>
                </a:solidFill>
                <a:effectLst/>
              </a:rPr>
              <a:t> – </a:t>
            </a:r>
            <a:r>
              <a:rPr lang="en-US" dirty="0" err="1">
                <a:solidFill>
                  <a:schemeClr val="tx2"/>
                </a:solidFill>
                <a:effectLst/>
              </a:rPr>
              <a:t>это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далеко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не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все</a:t>
            </a:r>
            <a:r>
              <a:rPr lang="en-US" dirty="0">
                <a:solidFill>
                  <a:schemeClr val="tx2"/>
                </a:solidFill>
                <a:effectLst/>
              </a:rPr>
              <a:t>, </a:t>
            </a:r>
            <a:r>
              <a:rPr lang="en-US" dirty="0" err="1">
                <a:solidFill>
                  <a:schemeClr val="tx2"/>
                </a:solidFill>
                <a:effectLst/>
              </a:rPr>
              <a:t>что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делает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человека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человеком</a:t>
            </a:r>
            <a:r>
              <a:rPr lang="en-US" dirty="0">
                <a:solidFill>
                  <a:schemeClr val="tx2"/>
                </a:solidFill>
                <a:effectLst/>
              </a:rPr>
              <a:t>. </a:t>
            </a:r>
            <a:r>
              <a:rPr lang="en-US" dirty="0" err="1">
                <a:solidFill>
                  <a:schemeClr val="tx2"/>
                </a:solidFill>
                <a:effectLst/>
              </a:rPr>
              <a:t>Сегодня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ни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для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кого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уже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не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секрет</a:t>
            </a:r>
            <a:r>
              <a:rPr lang="en-US" dirty="0">
                <a:solidFill>
                  <a:schemeClr val="tx2"/>
                </a:solidFill>
                <a:effectLst/>
              </a:rPr>
              <a:t>, </a:t>
            </a:r>
            <a:r>
              <a:rPr lang="en-US" dirty="0" err="1">
                <a:solidFill>
                  <a:schemeClr val="tx2"/>
                </a:solidFill>
                <a:effectLst/>
              </a:rPr>
              <a:t>что</a:t>
            </a:r>
            <a:r>
              <a:rPr lang="en-US" dirty="0">
                <a:solidFill>
                  <a:schemeClr val="tx2"/>
                </a:solidFill>
                <a:effectLst/>
              </a:rPr>
              <a:t> у </a:t>
            </a:r>
            <a:r>
              <a:rPr lang="en-US" dirty="0" err="1">
                <a:solidFill>
                  <a:schemeClr val="tx2"/>
                </a:solidFill>
                <a:effectLst/>
              </a:rPr>
              <a:t>человека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двойственная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природа</a:t>
            </a:r>
            <a:r>
              <a:rPr lang="en-US" dirty="0">
                <a:solidFill>
                  <a:schemeClr val="tx2"/>
                </a:solidFill>
                <a:effectLst/>
              </a:rPr>
              <a:t> – </a:t>
            </a:r>
            <a:r>
              <a:rPr lang="en-US" dirty="0" err="1">
                <a:solidFill>
                  <a:schemeClr val="tx2"/>
                </a:solidFill>
                <a:effectLst/>
              </a:rPr>
              <a:t>биологическая</a:t>
            </a:r>
            <a:r>
              <a:rPr lang="en-US" dirty="0">
                <a:solidFill>
                  <a:schemeClr val="tx2"/>
                </a:solidFill>
                <a:effectLst/>
              </a:rPr>
              <a:t> и </a:t>
            </a:r>
            <a:r>
              <a:rPr lang="en-US" dirty="0" err="1">
                <a:solidFill>
                  <a:schemeClr val="tx2"/>
                </a:solidFill>
                <a:effectLst/>
              </a:rPr>
              <a:t>социальная</a:t>
            </a:r>
            <a:r>
              <a:rPr lang="en-US" dirty="0">
                <a:solidFill>
                  <a:schemeClr val="tx2"/>
                </a:solidFill>
                <a:effectLst/>
              </a:rPr>
              <a:t> (</a:t>
            </a:r>
            <a:r>
              <a:rPr lang="en-US" dirty="0" err="1">
                <a:solidFill>
                  <a:schemeClr val="tx2"/>
                </a:solidFill>
                <a:effectLst/>
              </a:rPr>
              <a:t>общественная</a:t>
            </a:r>
            <a:r>
              <a:rPr lang="en-US" dirty="0">
                <a:solidFill>
                  <a:schemeClr val="tx2"/>
                </a:solidFill>
                <a:effectLst/>
              </a:rPr>
              <a:t>).</a:t>
            </a: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lang="en-US" dirty="0" err="1">
                <a:solidFill>
                  <a:schemeClr val="tx2"/>
                </a:solidFill>
                <a:effectLst/>
              </a:rPr>
              <a:t>Биологическая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природа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человека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обусловлена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тем</a:t>
            </a:r>
            <a:r>
              <a:rPr lang="en-US" dirty="0">
                <a:solidFill>
                  <a:schemeClr val="tx2"/>
                </a:solidFill>
                <a:effectLst/>
              </a:rPr>
              <a:t>, </a:t>
            </a:r>
            <a:r>
              <a:rPr lang="en-US" dirty="0" err="1">
                <a:solidFill>
                  <a:schemeClr val="tx2"/>
                </a:solidFill>
                <a:effectLst/>
              </a:rPr>
              <a:t>что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человек</a:t>
            </a:r>
            <a:r>
              <a:rPr lang="en-US" dirty="0">
                <a:solidFill>
                  <a:schemeClr val="tx2"/>
                </a:solidFill>
                <a:effectLst/>
              </a:rPr>
              <a:t> – </a:t>
            </a:r>
            <a:r>
              <a:rPr lang="en-US" dirty="0" err="1">
                <a:solidFill>
                  <a:schemeClr val="tx2"/>
                </a:solidFill>
                <a:effectLst/>
              </a:rPr>
              <a:t>один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из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видов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животного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мира</a:t>
            </a:r>
            <a:r>
              <a:rPr lang="en-US" dirty="0">
                <a:solidFill>
                  <a:schemeClr val="tx2"/>
                </a:solidFill>
                <a:effectLst/>
              </a:rPr>
              <a:t>. </a:t>
            </a:r>
            <a:r>
              <a:rPr lang="en-US" dirty="0" err="1">
                <a:solidFill>
                  <a:schemeClr val="tx2"/>
                </a:solidFill>
                <a:effectLst/>
              </a:rPr>
              <a:t>Как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гласит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официально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признанная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теория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эволюции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Чарльза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Дарвина</a:t>
            </a:r>
            <a:r>
              <a:rPr lang="en-US" dirty="0">
                <a:solidFill>
                  <a:schemeClr val="tx2"/>
                </a:solidFill>
                <a:effectLst/>
              </a:rPr>
              <a:t>, </a:t>
            </a:r>
            <a:r>
              <a:rPr lang="en-US" dirty="0" err="1">
                <a:solidFill>
                  <a:schemeClr val="tx2"/>
                </a:solidFill>
                <a:effectLst/>
              </a:rPr>
              <a:t>человек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произошел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от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человекообразной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обезьяны</a:t>
            </a:r>
            <a:r>
              <a:rPr lang="en-US" dirty="0">
                <a:solidFill>
                  <a:schemeClr val="tx2"/>
                </a:solidFill>
                <a:effectLst/>
              </a:rPr>
              <a:t>.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0F421A4-9ECD-4164-A9DA-0C34B719B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1" y="567942"/>
            <a:ext cx="4724400" cy="2728151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ловек, внутренний, смотрит, микроскоп&#10;&#10;Автоматически созданное описание">
            <a:extLst>
              <a:ext uri="{FF2B5EF4-FFF2-40B4-BE49-F238E27FC236}">
                <a16:creationId xmlns:a16="http://schemas.microsoft.com/office/drawing/2014/main" id="{526096F4-A221-4FC2-943C-9887233DC9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4952" y="3412115"/>
            <a:ext cx="4724400" cy="272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2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3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52" name="Picture 138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53" name="Rectangle 140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4" name="Rectangle 142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55" name="Picture 144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B43AE3-D7D0-4066-A8DE-B9B3601A2E47}"/>
              </a:ext>
            </a:extLst>
          </p:cNvPr>
          <p:cNvSpPr txBox="1"/>
          <p:nvPr/>
        </p:nvSpPr>
        <p:spPr>
          <a:xfrm>
            <a:off x="1026763" y="2510900"/>
            <a:ext cx="4647901" cy="2585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 err="1">
                <a:solidFill>
                  <a:schemeClr val="tx2"/>
                </a:solidFill>
                <a:effectLst/>
              </a:rPr>
              <a:t>Хотя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вопросы</a:t>
            </a:r>
            <a:r>
              <a:rPr lang="en-US" dirty="0">
                <a:solidFill>
                  <a:schemeClr val="tx2"/>
                </a:solidFill>
                <a:effectLst/>
              </a:rPr>
              <a:t> к </a:t>
            </a:r>
            <a:r>
              <a:rPr lang="en-US" dirty="0" err="1">
                <a:solidFill>
                  <a:schemeClr val="tx2"/>
                </a:solidFill>
                <a:effectLst/>
              </a:rPr>
              <a:t>этой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теории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имеются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до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сих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пор</a:t>
            </a:r>
            <a:r>
              <a:rPr lang="en-US" dirty="0">
                <a:solidFill>
                  <a:schemeClr val="tx2"/>
                </a:solidFill>
                <a:effectLst/>
              </a:rPr>
              <a:t>. И </a:t>
            </a:r>
            <a:r>
              <a:rPr lang="en-US" dirty="0" err="1">
                <a:solidFill>
                  <a:schemeClr val="tx2"/>
                </a:solidFill>
                <a:effectLst/>
              </a:rPr>
              <a:t>это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достаточно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серьезные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вопросы</a:t>
            </a:r>
            <a:r>
              <a:rPr lang="en-US" dirty="0">
                <a:solidFill>
                  <a:schemeClr val="tx2"/>
                </a:solidFill>
                <a:effectLst/>
              </a:rPr>
              <a:t> (</a:t>
            </a:r>
            <a:r>
              <a:rPr lang="en-US" dirty="0" err="1">
                <a:solidFill>
                  <a:schemeClr val="tx2"/>
                </a:solidFill>
                <a:effectLst/>
              </a:rPr>
              <a:t>несмотря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на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весёлую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картинку</a:t>
            </a:r>
            <a:r>
              <a:rPr lang="en-US" dirty="0">
                <a:solidFill>
                  <a:schemeClr val="tx2"/>
                </a:solidFill>
                <a:effectLst/>
              </a:rPr>
              <a:t>).</a:t>
            </a:r>
          </a:p>
        </p:txBody>
      </p:sp>
      <p:pic>
        <p:nvPicPr>
          <p:cNvPr id="4" name="Рисунок 3" descr="Изображение выглядит как текст, млекопитающее, человекообразная обезьяна, примат&#10;&#10;Автоматически созданное описание">
            <a:extLst>
              <a:ext uri="{FF2B5EF4-FFF2-40B4-BE49-F238E27FC236}">
                <a16:creationId xmlns:a16="http://schemas.microsoft.com/office/drawing/2014/main" id="{6651CB9C-4599-48CD-A44A-A5F74944D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378" y="1019556"/>
            <a:ext cx="4674321" cy="4818888"/>
          </a:xfrm>
          <a:prstGeom prst="rect">
            <a:avLst/>
          </a:prstGeom>
        </p:spPr>
      </p:pic>
      <p:pic>
        <p:nvPicPr>
          <p:cNvPr id="156" name="Picture 146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13157-3355-415C-8E15-A0E2640EA840}"/>
              </a:ext>
            </a:extLst>
          </p:cNvPr>
          <p:cNvSpPr txBox="1"/>
          <p:nvPr/>
        </p:nvSpPr>
        <p:spPr>
          <a:xfrm>
            <a:off x="838200" y="381000"/>
            <a:ext cx="10003218" cy="160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Признаки</a:t>
            </a:r>
            <a:r>
              <a:rPr lang="en-US" sz="44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биологической</a:t>
            </a:r>
            <a:r>
              <a:rPr lang="en-US" sz="44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природы</a:t>
            </a:r>
            <a:r>
              <a:rPr lang="en-US" sz="44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человека</a:t>
            </a:r>
            <a:r>
              <a:rPr lang="en-US" sz="44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B43AE3-D7D0-4066-A8DE-B9B3601A2E47}"/>
              </a:ext>
            </a:extLst>
          </p:cNvPr>
          <p:cNvSpPr txBox="1"/>
          <p:nvPr/>
        </p:nvSpPr>
        <p:spPr>
          <a:xfrm>
            <a:off x="838200" y="2745362"/>
            <a:ext cx="4800600" cy="3552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effectLst/>
              </a:rPr>
              <a:t>на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человека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распространяются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законы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наследственности</a:t>
            </a:r>
            <a:r>
              <a:rPr lang="en-US" sz="1700" dirty="0">
                <a:effectLst/>
              </a:rPr>
              <a:t>, с </a:t>
            </a:r>
            <a:r>
              <a:rPr lang="en-US" sz="1700" dirty="0" err="1">
                <a:effectLst/>
              </a:rPr>
              <a:t>помощью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которой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человеку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от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родителей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передаются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общие</a:t>
            </a:r>
            <a:r>
              <a:rPr lang="en-US" sz="1700" dirty="0">
                <a:effectLst/>
              </a:rPr>
              <a:t> и </a:t>
            </a:r>
            <a:r>
              <a:rPr lang="en-US" sz="1700" dirty="0" err="1">
                <a:effectLst/>
              </a:rPr>
              <a:t>специальные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биологические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признаки</a:t>
            </a:r>
            <a:r>
              <a:rPr lang="en-US" sz="1700" dirty="0">
                <a:effectLst/>
              </a:rPr>
              <a:t>;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</a:rPr>
              <a:t>- </a:t>
            </a:r>
            <a:r>
              <a:rPr lang="en-US" sz="1700" dirty="0" err="1">
                <a:effectLst/>
              </a:rPr>
              <a:t>человек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как</a:t>
            </a:r>
            <a:r>
              <a:rPr lang="en-US" sz="1700" dirty="0">
                <a:effectLst/>
              </a:rPr>
              <a:t> и </a:t>
            </a:r>
            <a:r>
              <a:rPr lang="en-US" sz="1700" dirty="0" err="1">
                <a:effectLst/>
              </a:rPr>
              <a:t>любое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другое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животное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имеет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инстинкты</a:t>
            </a:r>
            <a:r>
              <a:rPr lang="en-US" sz="1700" dirty="0">
                <a:effectLst/>
              </a:rPr>
              <a:t> – «</a:t>
            </a:r>
            <a:r>
              <a:rPr lang="en-US" sz="1700" dirty="0" err="1">
                <a:effectLst/>
              </a:rPr>
              <a:t>встроенные</a:t>
            </a:r>
            <a:r>
              <a:rPr lang="en-US" sz="1700" dirty="0">
                <a:effectLst/>
              </a:rPr>
              <a:t>» </a:t>
            </a:r>
            <a:r>
              <a:rPr lang="en-US" sz="1700" dirty="0" err="1">
                <a:effectLst/>
              </a:rPr>
              <a:t>модели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поведения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при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определенных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обстоятельствах</a:t>
            </a:r>
            <a:r>
              <a:rPr lang="en-US" sz="1700" dirty="0">
                <a:effectLst/>
              </a:rPr>
              <a:t>;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</a:rPr>
              <a:t>- </a:t>
            </a:r>
            <a:r>
              <a:rPr lang="en-US" sz="1700" dirty="0" err="1">
                <a:effectLst/>
              </a:rPr>
              <a:t>человек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как</a:t>
            </a:r>
            <a:r>
              <a:rPr lang="en-US" sz="1700" dirty="0">
                <a:effectLst/>
              </a:rPr>
              <a:t> и </a:t>
            </a:r>
            <a:r>
              <a:rPr lang="en-US" sz="1700" dirty="0" err="1">
                <a:effectLst/>
              </a:rPr>
              <a:t>любое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живое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существо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обязательно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имеет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биологические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потребности</a:t>
            </a:r>
            <a:r>
              <a:rPr lang="en-US" sz="1700" dirty="0">
                <a:effectLst/>
              </a:rPr>
              <a:t> (в </a:t>
            </a:r>
            <a:r>
              <a:rPr lang="en-US" sz="1700" dirty="0" err="1">
                <a:effectLst/>
              </a:rPr>
              <a:t>потреблении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пищи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воды</a:t>
            </a:r>
            <a:r>
              <a:rPr lang="en-US" sz="1700" dirty="0">
                <a:effectLst/>
              </a:rPr>
              <a:t>, в </a:t>
            </a:r>
            <a:r>
              <a:rPr lang="en-US" sz="1700" dirty="0" err="1">
                <a:effectLst/>
              </a:rPr>
              <a:t>отдыхе</a:t>
            </a:r>
            <a:r>
              <a:rPr lang="en-US" sz="1700" dirty="0">
                <a:effectLst/>
              </a:rPr>
              <a:t>,  </a:t>
            </a:r>
            <a:r>
              <a:rPr lang="en-US" sz="1700" dirty="0" err="1">
                <a:effectLst/>
              </a:rPr>
              <a:t>во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сне</a:t>
            </a:r>
            <a:r>
              <a:rPr lang="en-US" sz="1700" dirty="0">
                <a:effectLst/>
              </a:rPr>
              <a:t>, в </a:t>
            </a:r>
            <a:r>
              <a:rPr lang="en-US" sz="1700" dirty="0" err="1">
                <a:effectLst/>
              </a:rPr>
              <a:t>продолжении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рода</a:t>
            </a:r>
            <a:r>
              <a:rPr lang="en-US" sz="1700" dirty="0">
                <a:effectLst/>
              </a:rPr>
              <a:t> и </a:t>
            </a:r>
            <a:r>
              <a:rPr lang="en-US" sz="1700" dirty="0" err="1">
                <a:effectLst/>
              </a:rPr>
              <a:t>т.д</a:t>
            </a:r>
            <a:r>
              <a:rPr lang="en-US" sz="1700" dirty="0">
                <a:effectLst/>
              </a:rPr>
              <a:t>.)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700" dirty="0">
              <a:effectLst/>
            </a:endParaRPr>
          </a:p>
        </p:txBody>
      </p:sp>
      <p:pic>
        <p:nvPicPr>
          <p:cNvPr id="5" name="Рисунок 4" descr="Изображение выглядит как внутренний, млекопитающее, в позе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B6231E38-BCCC-477D-B9FD-BE9BFF80C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223" y="2745362"/>
            <a:ext cx="5322582" cy="3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1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3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50" name="Picture 138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51" name="Rectangle 140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2" name="Rectangle 142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3" name="Rectangle 144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4" name="Rectangle 146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13157-3355-415C-8E15-A0E2640EA840}"/>
              </a:ext>
            </a:extLst>
          </p:cNvPr>
          <p:cNvSpPr txBox="1"/>
          <p:nvPr/>
        </p:nvSpPr>
        <p:spPr>
          <a:xfrm>
            <a:off x="838200" y="381000"/>
            <a:ext cx="10003218" cy="160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Признаки</a:t>
            </a:r>
            <a:r>
              <a:rPr lang="en-US" sz="44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социальной</a:t>
            </a:r>
            <a:r>
              <a:rPr lang="en-US" sz="44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природы</a:t>
            </a:r>
            <a:r>
              <a:rPr lang="en-US" sz="44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человека</a:t>
            </a:r>
            <a:r>
              <a:rPr lang="en-US" sz="44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B43AE3-D7D0-4066-A8DE-B9B3601A2E47}"/>
              </a:ext>
            </a:extLst>
          </p:cNvPr>
          <p:cNvSpPr txBox="1"/>
          <p:nvPr/>
        </p:nvSpPr>
        <p:spPr>
          <a:xfrm>
            <a:off x="838200" y="2514600"/>
            <a:ext cx="4876800" cy="3783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effectLst/>
              </a:rPr>
              <a:t>- наличие разума и его проявлений (сознание, мышление, фантазии, планирование, анализ, синтез и т.д.);</a:t>
            </a:r>
          </a:p>
          <a:p>
            <a:pPr indent="-22860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effectLst/>
              </a:rPr>
              <a:t>- наличие личности и индивидуальных характеристик психики (сила воли, характер, эмоции и т.д.);</a:t>
            </a:r>
          </a:p>
          <a:p>
            <a:pPr indent="-22860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effectLst/>
              </a:rPr>
              <a:t>- наличие словесной речи и письменного языка;</a:t>
            </a:r>
          </a:p>
          <a:p>
            <a:pPr indent="-22860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effectLst/>
              </a:rPr>
              <a:t>- способность к осмысленному труду;</a:t>
            </a:r>
          </a:p>
          <a:p>
            <a:pPr indent="-22860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effectLst/>
              </a:rPr>
              <a:t>- наличие духовных потребностей, в частности, потребностей к общению, познанию и  творчеству.</a:t>
            </a:r>
          </a:p>
        </p:txBody>
      </p:sp>
      <p:pic>
        <p:nvPicPr>
          <p:cNvPr id="4" name="Рисунок 3" descr="Изображение выглядит как текст, внешний, пляж, мокрый&#10;&#10;Автоматически созданное описание">
            <a:extLst>
              <a:ext uri="{FF2B5EF4-FFF2-40B4-BE49-F238E27FC236}">
                <a16:creationId xmlns:a16="http://schemas.microsoft.com/office/drawing/2014/main" id="{31F8868D-46ED-419D-8726-11CAC80155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6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3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52" name="Picture 138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53" name="Rectangle 14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4" name="Rectangle 142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Рисунок 6" descr="Изображение выглядит как собака, черны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9A7440F8-AF8A-4A69-9FC9-729EC4E6B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1260" y="-36760"/>
            <a:ext cx="6130740" cy="323716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3BE8B98A-086E-4D1A-8F9B-C1951B3401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" y="-36760"/>
            <a:ext cx="6130740" cy="3237160"/>
          </a:xfrm>
          <a:prstGeom prst="rect">
            <a:avLst/>
          </a:prstGeom>
        </p:spPr>
      </p:pic>
      <p:pic>
        <p:nvPicPr>
          <p:cNvPr id="155" name="Picture 144">
            <a:extLst>
              <a:ext uri="{FF2B5EF4-FFF2-40B4-BE49-F238E27FC236}">
                <a16:creationId xmlns:a16="http://schemas.microsoft.com/office/drawing/2014/main" id="{3A0AB1E0-FFE6-4D14-96E0-C0F76F64B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6314" y="-76122"/>
            <a:ext cx="1295924" cy="137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B43AE3-D7D0-4066-A8DE-B9B3601A2E47}"/>
              </a:ext>
            </a:extLst>
          </p:cNvPr>
          <p:cNvSpPr txBox="1"/>
          <p:nvPr/>
        </p:nvSpPr>
        <p:spPr>
          <a:xfrm>
            <a:off x="6687160" y="3581400"/>
            <a:ext cx="4633486" cy="2539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lang="en-US" dirty="0" err="1">
                <a:solidFill>
                  <a:schemeClr val="tx2"/>
                </a:solidFill>
                <a:effectLst/>
              </a:rPr>
              <a:t>Если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социализации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не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произойдет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тем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или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иным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причинам</a:t>
            </a:r>
            <a:r>
              <a:rPr lang="en-US" dirty="0">
                <a:solidFill>
                  <a:schemeClr val="tx2"/>
                </a:solidFill>
                <a:effectLst/>
              </a:rPr>
              <a:t>, </a:t>
            </a:r>
            <a:r>
              <a:rPr lang="en-US" dirty="0" err="1">
                <a:solidFill>
                  <a:schemeClr val="tx2"/>
                </a:solidFill>
                <a:effectLst/>
              </a:rPr>
              <a:t>то</a:t>
            </a:r>
            <a:r>
              <a:rPr lang="en-US" dirty="0">
                <a:solidFill>
                  <a:schemeClr val="tx2"/>
                </a:solidFill>
                <a:effectLst/>
              </a:rPr>
              <a:t> в </a:t>
            </a:r>
            <a:r>
              <a:rPr lang="en-US" dirty="0" err="1">
                <a:solidFill>
                  <a:schemeClr val="tx2"/>
                </a:solidFill>
                <a:effectLst/>
              </a:rPr>
              <a:t>человеке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возобладает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только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биологическая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составляющая</a:t>
            </a:r>
            <a:r>
              <a:rPr lang="en-US" dirty="0">
                <a:solidFill>
                  <a:schemeClr val="tx2"/>
                </a:solidFill>
                <a:effectLst/>
              </a:rPr>
              <a:t>.</a:t>
            </a:r>
          </a:p>
        </p:txBody>
      </p:sp>
      <p:pic>
        <p:nvPicPr>
          <p:cNvPr id="156" name="Picture 146">
            <a:extLst>
              <a:ext uri="{FF2B5EF4-FFF2-40B4-BE49-F238E27FC236}">
                <a16:creationId xmlns:a16="http://schemas.microsoft.com/office/drawing/2014/main" id="{7047E834-B9F5-403B-98C3-A4B024A64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0400" y="1609669"/>
            <a:ext cx="1371600" cy="2548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55B3F8A-7ACB-484C-969E-746C567A03D1}"/>
              </a:ext>
            </a:extLst>
          </p:cNvPr>
          <p:cNvSpPr txBox="1"/>
          <p:nvPr/>
        </p:nvSpPr>
        <p:spPr>
          <a:xfrm>
            <a:off x="726128" y="3577038"/>
            <a:ext cx="4633486" cy="2539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lang="en-US" dirty="0" err="1">
                <a:solidFill>
                  <a:schemeClr val="tx2"/>
                </a:solidFill>
                <a:effectLst/>
              </a:rPr>
              <a:t>Если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биологические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признаки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появляются</a:t>
            </a:r>
            <a:r>
              <a:rPr lang="en-US" dirty="0">
                <a:solidFill>
                  <a:schemeClr val="tx2"/>
                </a:solidFill>
                <a:effectLst/>
              </a:rPr>
              <a:t> у  </a:t>
            </a:r>
            <a:r>
              <a:rPr lang="en-US" dirty="0" err="1">
                <a:solidFill>
                  <a:schemeClr val="tx2"/>
                </a:solidFill>
                <a:effectLst/>
              </a:rPr>
              <a:t>человека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при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рождении</a:t>
            </a:r>
            <a:r>
              <a:rPr lang="en-US" dirty="0">
                <a:solidFill>
                  <a:schemeClr val="tx2"/>
                </a:solidFill>
                <a:effectLst/>
              </a:rPr>
              <a:t>, </a:t>
            </a:r>
            <a:r>
              <a:rPr lang="en-US" dirty="0" err="1">
                <a:solidFill>
                  <a:schemeClr val="tx2"/>
                </a:solidFill>
                <a:effectLst/>
              </a:rPr>
              <a:t>то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социальные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навыки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из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ниоткуда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не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появятся</a:t>
            </a:r>
            <a:r>
              <a:rPr lang="en-US" dirty="0">
                <a:solidFill>
                  <a:schemeClr val="tx2"/>
                </a:solidFill>
                <a:effectLst/>
              </a:rPr>
              <a:t>. </a:t>
            </a:r>
            <a:r>
              <a:rPr lang="en-US" dirty="0" err="1">
                <a:solidFill>
                  <a:schemeClr val="tx2"/>
                </a:solidFill>
                <a:effectLst/>
              </a:rPr>
              <a:t>Чтобы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стать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существом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социальным</a:t>
            </a:r>
            <a:r>
              <a:rPr lang="en-US" dirty="0">
                <a:solidFill>
                  <a:schemeClr val="tx2"/>
                </a:solidFill>
                <a:effectLst/>
              </a:rPr>
              <a:t>, </a:t>
            </a:r>
            <a:r>
              <a:rPr lang="en-US" dirty="0" err="1">
                <a:solidFill>
                  <a:schemeClr val="tx2"/>
                </a:solidFill>
                <a:effectLst/>
              </a:rPr>
              <a:t>биологическое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человеческое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существо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должно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пройти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процесс</a:t>
            </a:r>
            <a:r>
              <a:rPr lang="en-US" dirty="0">
                <a:solidFill>
                  <a:schemeClr val="tx2"/>
                </a:solidFill>
                <a:effectLst/>
              </a:rPr>
              <a:t> «</a:t>
            </a:r>
            <a:r>
              <a:rPr lang="en-US" dirty="0" err="1">
                <a:solidFill>
                  <a:schemeClr val="tx2"/>
                </a:solidFill>
                <a:effectLst/>
              </a:rPr>
              <a:t>социализации</a:t>
            </a:r>
            <a:r>
              <a:rPr lang="en-US" dirty="0">
                <a:solidFill>
                  <a:schemeClr val="tx2"/>
                </a:solidFill>
                <a:effectLst/>
              </a:rPr>
              <a:t>» в </a:t>
            </a:r>
            <a:r>
              <a:rPr lang="en-US" dirty="0" err="1">
                <a:solidFill>
                  <a:schemeClr val="tx2"/>
                </a:solidFill>
                <a:effectLst/>
              </a:rPr>
              <a:t>обществе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людей</a:t>
            </a:r>
            <a:r>
              <a:rPr lang="en-US" dirty="0">
                <a:solidFill>
                  <a:schemeClr val="tx2"/>
                </a:solidFill>
                <a:effectLst/>
              </a:rPr>
              <a:t>. </a:t>
            </a:r>
            <a:r>
              <a:rPr lang="en-US" dirty="0" err="1">
                <a:solidFill>
                  <a:schemeClr val="tx2"/>
                </a:solidFill>
                <a:effectLst/>
              </a:rPr>
              <a:t>Только</a:t>
            </a:r>
            <a:r>
              <a:rPr lang="en-US" dirty="0">
                <a:solidFill>
                  <a:schemeClr val="tx2"/>
                </a:solidFill>
                <a:effectLst/>
              </a:rPr>
              <a:t> в </a:t>
            </a:r>
            <a:r>
              <a:rPr lang="en-US" dirty="0" err="1">
                <a:solidFill>
                  <a:schemeClr val="tx2"/>
                </a:solidFill>
                <a:effectLst/>
              </a:rPr>
              <a:t>этом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случае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появится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человек</a:t>
            </a:r>
            <a:r>
              <a:rPr lang="en-US" dirty="0">
                <a:solidFill>
                  <a:schemeClr val="tx2"/>
                </a:solidFill>
                <a:effectLst/>
              </a:rPr>
              <a:t> в </a:t>
            </a:r>
            <a:r>
              <a:rPr lang="en-US" dirty="0" err="1">
                <a:solidFill>
                  <a:schemeClr val="tx2"/>
                </a:solidFill>
                <a:effectLst/>
              </a:rPr>
              <a:t>обычном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понимании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этого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слова</a:t>
            </a:r>
            <a:r>
              <a:rPr lang="en-US" dirty="0">
                <a:solidFill>
                  <a:schemeClr val="tx2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071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13157-3355-415C-8E15-A0E2640EA840}"/>
              </a:ext>
            </a:extLst>
          </p:cNvPr>
          <p:cNvSpPr txBox="1"/>
          <p:nvPr/>
        </p:nvSpPr>
        <p:spPr>
          <a:xfrm>
            <a:off x="838200" y="381000"/>
            <a:ext cx="10003218" cy="160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Воспитание</a:t>
            </a:r>
            <a:r>
              <a:rPr lang="en-US" sz="44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–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воздействие</a:t>
            </a:r>
            <a:r>
              <a:rPr lang="en-US" sz="44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общества</a:t>
            </a:r>
            <a:r>
              <a:rPr lang="en-US" sz="44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на</a:t>
            </a:r>
            <a:r>
              <a:rPr lang="en-US" sz="44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человека</a:t>
            </a: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B43AE3-D7D0-4066-A8DE-B9B3601A2E47}"/>
              </a:ext>
            </a:extLst>
          </p:cNvPr>
          <p:cNvSpPr txBox="1"/>
          <p:nvPr/>
        </p:nvSpPr>
        <p:spPr>
          <a:xfrm>
            <a:off x="838200" y="2745362"/>
            <a:ext cx="4800600" cy="3552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Так что человеком мало родиться. Им нужно стать. И это задача не только для конкретного человека, но и для всего общества в целом. Ведь какое общество – такие и люди в нем.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8C4E25-F024-4585-A270-9CA2651A90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6628" y="3055152"/>
            <a:ext cx="5585772" cy="29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5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81">
            <a:extLst>
              <a:ext uri="{FF2B5EF4-FFF2-40B4-BE49-F238E27FC236}">
                <a16:creationId xmlns:a16="http://schemas.microsoft.com/office/drawing/2014/main" id="{EB614023-3F38-44EB-8ABB-B52E5B9E2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4" name="Rectangle 83">
            <a:extLst>
              <a:ext uri="{FF2B5EF4-FFF2-40B4-BE49-F238E27FC236}">
                <a16:creationId xmlns:a16="http://schemas.microsoft.com/office/drawing/2014/main" id="{8C5F9310-ED3E-45B9-9D97-AC0F2C890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Рисунок 3" descr="Изображение выглядит как человек, мужчина, носит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84C959DF-B3CF-40C3-844C-2726B43512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376"/>
            <a:ext cx="12191980" cy="6856624"/>
          </a:xfrm>
          <a:prstGeom prst="rect">
            <a:avLst/>
          </a:prstGeom>
        </p:spPr>
      </p:pic>
      <p:sp>
        <p:nvSpPr>
          <p:cNvPr id="145" name="Rectangle 85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3124261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13157-3355-415C-8E15-A0E2640EA840}"/>
              </a:ext>
            </a:extLst>
          </p:cNvPr>
          <p:cNvSpPr txBox="1"/>
          <p:nvPr/>
        </p:nvSpPr>
        <p:spPr>
          <a:xfrm>
            <a:off x="5894433" y="4866617"/>
            <a:ext cx="6292212" cy="1621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Презентация</a:t>
            </a:r>
            <a:r>
              <a:rPr lang="en-US" sz="46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6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окончена</a:t>
            </a:r>
            <a:r>
              <a:rPr lang="en-US" sz="46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Спасибо</a:t>
            </a:r>
            <a:r>
              <a:rPr lang="en-US" sz="46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6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за</a:t>
            </a:r>
            <a:r>
              <a:rPr lang="en-US" sz="46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6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внимание</a:t>
            </a:r>
            <a:r>
              <a:rPr lang="en-US" sz="46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en-US" sz="4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75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432</Words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AvenirNext LT Pro Medium</vt:lpstr>
      <vt:lpstr>BlockprintVTI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2020-04-03T16:01:48Z</dcterms:created>
  <dcterms:modified xsi:type="dcterms:W3CDTF">2021-05-02T12:44:33Z</dcterms:modified>
</cp:coreProperties>
</file>